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9" r:id="rId5"/>
    <p:sldId id="258" r:id="rId6"/>
    <p:sldId id="262" r:id="rId7"/>
    <p:sldId id="260" r:id="rId8"/>
    <p:sldId id="271" r:id="rId9"/>
    <p:sldId id="270" r:id="rId10"/>
    <p:sldId id="263" r:id="rId11"/>
    <p:sldId id="264" r:id="rId12"/>
    <p:sldId id="265" r:id="rId13"/>
    <p:sldId id="261" r:id="rId14"/>
    <p:sldId id="272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1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1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21EA3-68D8-41FB-9114-548E2D2DAA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FA3080-62AE-42AE-A6D0-C4BF2FA41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4C1FEC-C74A-4307-9118-FA370BAA9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4E119-A901-43B4-8D87-3D99CAD6D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266B0-1096-427B-9EA9-9F1EB46F7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741204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49A82-42AA-4D97-8104-6628BB973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3B72A5-45F3-41DD-91DC-70A4A86943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6D064-3407-4C3A-A94B-5776AF13D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01F54-DE72-4C3A-A251-25F27BF43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BFD15-EA47-42B5-949C-BD4470D3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1309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E53534-5EED-4A52-8431-92952F3763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FE28C3-0657-49CF-A7F1-6FDB94981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B2295-3313-4331-AEC2-1CAD2E9F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63037-4102-4A86-98F3-98A022A8A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A6154-F7D6-4595-BEBF-A8475B33F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60991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0516E-17BC-440D-AC21-FBCF6F183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B4350-D710-4A62-B20B-824C11150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348AA-33A7-46A4-A6CC-96A6D630E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64833-E865-4B49-9E9A-258A3F3B8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D6DFE-1961-4E4A-983A-FD0D22533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68582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170B-D83C-40C4-B2EB-07D0146A7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B722A-8214-4B12-B066-E401BBF58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2DB7A-0981-47D9-8F7F-D361A4D3A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16269-F30A-43B5-B5E3-B1D97578B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A266E-4115-4D67-A013-DB8FA1E96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12246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B1485-A986-4FD4-971A-7C320063B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4F5D3-7B69-4C3C-BABC-AD6625673F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7BCF5-68BF-4002-9C00-99363D9046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7AD1E1-F62A-482B-9F06-0C699D11C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2B949-7866-48B0-918E-CB4736F93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89F756-0867-45B6-95BD-34FA01B8F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86798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CCC62-6E60-4B8A-939A-09635F527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AD497-D593-4F79-8A31-0BE94A6E6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4DEC7E-5B39-4B0E-A733-5DFEDD9D7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2CB8B4-B85C-4522-A26F-654438DA0C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A5C01A-91F2-4335-840B-5496381089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A37280-899A-4E75-BC75-D547E5318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3F5915-6048-4916-B676-F6873392E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300365-102E-4D3F-9D12-9766B7479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54674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2DDBD-001E-4372-8671-23BA18542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15D3C9-4A59-4849-9A75-76136710F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897F28-428A-4988-ACCB-6D52642B7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8FD3D6-661E-4070-88CE-7364CA5FD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14179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511CB4-3204-4596-8DDC-99B1612C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84B80F-DCA0-44A1-9C72-B3C349773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FB03DA-F0A8-4EFD-A9C3-1E714F301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5352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82FAC-8FC4-4886-A405-B6EA33117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8B40B-3035-450C-B648-ABADFB850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280799-FA5D-469A-AEAD-20D09179E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77CD48-C2F6-40D7-8F3D-42AA176C9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525D30-C843-4822-B3C2-429DE0E61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940116-93E1-4A1F-96F1-32B941711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53867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8A91-F1ED-40D4-9D4F-4AFD9776B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9A2F1B-2AAD-470B-9984-C514A6C1F8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0684E9-BC6F-428A-9258-12E10B5C70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802C9-91D7-431B-8A1C-4696760F2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B3660-1B81-4BBA-8F6E-86C314B7B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4A315-9D79-4C58-9F63-DDF44C04D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35945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8CA5CF-80E3-4B5B-9C23-0BBA8F6D5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9286D-8CE4-40BF-A2D9-61EB3FDEA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BDAE3-CDFB-43E9-BEF3-D5C1737E56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4676EA-5BD6-4F4F-8D0E-AA8928988F0D}" type="datetimeFigureOut">
              <a:rPr lang="en-NZ" smtClean="0"/>
              <a:t>17/10/2024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02656-7206-4D80-8B00-A095CFB22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F2DD6-D1CA-4261-AF45-52B182E045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051F3-3F68-4FEC-A5B0-034D33280B9E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955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mailto:pkw21@uclive.ac.nz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pexels.com/photo/photo-of-lightning-111469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61127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xfuel.com/en/free-photo-xzank" TargetMode="External"/><Relationship Id="rId4" Type="http://schemas.openxmlformats.org/officeDocument/2006/relationships/image" Target="../media/image2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00ECB-9DCA-4C70-9B4C-08D0365CC9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724" y="538926"/>
            <a:ext cx="9302500" cy="2699396"/>
          </a:xfrm>
        </p:spPr>
        <p:txBody>
          <a:bodyPr>
            <a:normAutofit/>
          </a:bodyPr>
          <a:lstStyle/>
          <a:p>
            <a:r>
              <a:rPr lang="en-US" dirty="0"/>
              <a:t>Decomposing New Zealand’s Electricity Demand using: </a:t>
            </a:r>
            <a:br>
              <a:rPr lang="en-US" dirty="0"/>
            </a:br>
            <a:r>
              <a:rPr lang="en-US" dirty="0" err="1"/>
              <a:t>stl</a:t>
            </a:r>
            <a:r>
              <a:rPr lang="en-US" dirty="0"/>
              <a:t>, </a:t>
            </a:r>
            <a:r>
              <a:rPr lang="en-US" dirty="0" err="1"/>
              <a:t>mstl</a:t>
            </a:r>
            <a:r>
              <a:rPr lang="en-US" dirty="0"/>
              <a:t>, and </a:t>
            </a:r>
            <a:r>
              <a:rPr lang="en-US" dirty="0" err="1"/>
              <a:t>stR</a:t>
            </a:r>
            <a:endParaRPr lang="en-NZ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1E4A22-5E0E-4917-AD0F-5ADA69F3DC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6967" y="4180973"/>
            <a:ext cx="4646506" cy="1034716"/>
          </a:xfrm>
        </p:spPr>
        <p:txBody>
          <a:bodyPr>
            <a:normAutofit fontScale="92500" lnSpcReduction="10000"/>
          </a:bodyPr>
          <a:lstStyle/>
          <a:p>
            <a:r>
              <a:rPr lang="en-NZ" dirty="0"/>
              <a:t>Kane Williams (</a:t>
            </a:r>
            <a:r>
              <a:rPr lang="en-NZ" dirty="0">
                <a:hlinkClick r:id="rId2"/>
              </a:rPr>
              <a:t>pkw21@uclive.ac.nz</a:t>
            </a:r>
            <a:r>
              <a:rPr lang="en-NZ" dirty="0"/>
              <a:t>)</a:t>
            </a:r>
          </a:p>
          <a:p>
            <a:r>
              <a:rPr lang="en-NZ" dirty="0"/>
              <a:t>STAT456-24S2 – Time Series and Stochastic Processes</a:t>
            </a:r>
          </a:p>
        </p:txBody>
      </p:sp>
      <p:pic>
        <p:nvPicPr>
          <p:cNvPr id="7" name="Picture 6" descr="A lightning striking a body of water&#10;&#10;Description automatically generated">
            <a:extLst>
              <a:ext uri="{FF2B5EF4-FFF2-40B4-BE49-F238E27FC236}">
                <a16:creationId xmlns:a16="http://schemas.microsoft.com/office/drawing/2014/main" id="{AF24D355-BA03-4543-8049-A2346F6581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289308" y="3715930"/>
            <a:ext cx="3231953" cy="215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919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A screenshot of a graph&#10;&#10;Description automatically generated">
            <a:extLst>
              <a:ext uri="{FF2B5EF4-FFF2-40B4-BE49-F238E27FC236}">
                <a16:creationId xmlns:a16="http://schemas.microsoft.com/office/drawing/2014/main" id="{79475745-3D7C-48AA-B1D4-6D40E19EE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609" y="109134"/>
            <a:ext cx="9408969" cy="6639731"/>
          </a:xfrm>
        </p:spPr>
      </p:pic>
    </p:spTree>
    <p:extLst>
      <p:ext uri="{BB962C8B-B14F-4D97-AF65-F5344CB8AC3E}">
        <p14:creationId xmlns:p14="http://schemas.microsoft.com/office/powerpoint/2010/main" val="1511686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7735E-50CC-4156-9533-4F2AC7221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Content Placeholder 12" descr="A screenshot of a graph&#10;&#10;Description automatically generated">
            <a:extLst>
              <a:ext uri="{FF2B5EF4-FFF2-40B4-BE49-F238E27FC236}">
                <a16:creationId xmlns:a16="http://schemas.microsoft.com/office/drawing/2014/main" id="{29EB0D7C-721C-44AD-921D-3E4AF59E30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8" y="93078"/>
            <a:ext cx="6166154" cy="4351338"/>
          </a:xfrm>
        </p:spPr>
      </p:pic>
      <p:pic>
        <p:nvPicPr>
          <p:cNvPr id="5" name="Picture 4" descr="A graph of a graph showing different types of graphs&#10;&#10;Description automatically generated with medium confidence">
            <a:extLst>
              <a:ext uri="{FF2B5EF4-FFF2-40B4-BE49-F238E27FC236}">
                <a16:creationId xmlns:a16="http://schemas.microsoft.com/office/drawing/2014/main" id="{D454D69C-5CFD-4FBF-924A-F10112969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792" y="0"/>
            <a:ext cx="5961208" cy="4393351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8D760D9-ADA4-464B-B029-190D0984C2B4}"/>
              </a:ext>
            </a:extLst>
          </p:cNvPr>
          <p:cNvSpPr txBox="1">
            <a:spLocks/>
          </p:cNvSpPr>
          <p:nvPr/>
        </p:nvSpPr>
        <p:spPr>
          <a:xfrm>
            <a:off x="386567" y="4689156"/>
            <a:ext cx="11128673" cy="18037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Interesting Observations in </a:t>
            </a:r>
            <a:r>
              <a:rPr lang="en-NZ" dirty="0" err="1"/>
              <a:t>stR</a:t>
            </a:r>
            <a:r>
              <a:rPr lang="en-NZ" dirty="0"/>
              <a:t>:</a:t>
            </a:r>
          </a:p>
          <a:p>
            <a:pPr marL="914400" lvl="1" indent="-457200">
              <a:buAutoNum type="arabicParenR"/>
            </a:pPr>
            <a:r>
              <a:rPr lang="en-NZ" dirty="0"/>
              <a:t>Morning effect has been captured by Weekly component (possible interaction)</a:t>
            </a:r>
          </a:p>
          <a:p>
            <a:pPr marL="914400" lvl="1" indent="-457200">
              <a:buAutoNum type="arabicParenR"/>
            </a:pPr>
            <a:r>
              <a:rPr lang="en-NZ" dirty="0"/>
              <a:t>Waitangi Day residual is less prominent with </a:t>
            </a:r>
            <a:r>
              <a:rPr lang="en-NZ" dirty="0" err="1"/>
              <a:t>stR.</a:t>
            </a:r>
            <a:endParaRPr lang="en-NZ" dirty="0"/>
          </a:p>
          <a:p>
            <a:pPr marL="914400" lvl="1" indent="-457200">
              <a:buAutoNum type="arabicParenR"/>
            </a:pPr>
            <a:r>
              <a:rPr lang="en-NZ" dirty="0"/>
              <a:t>“Outlier” Thursday before Cyclone Gabriel less difficult to see with </a:t>
            </a:r>
            <a:r>
              <a:rPr lang="en-NZ" dirty="0" err="1"/>
              <a:t>stR.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03636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D299-ED3B-4E72-89F9-A31EB69C9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5512"/>
          </a:xfrm>
        </p:spPr>
        <p:txBody>
          <a:bodyPr>
            <a:normAutofit fontScale="90000"/>
          </a:bodyPr>
          <a:lstStyle/>
          <a:p>
            <a:pPr algn="ctr"/>
            <a:r>
              <a:rPr lang="en-NZ" dirty="0"/>
              <a:t>Residual Analysis (PACF/ACF)</a:t>
            </a:r>
          </a:p>
        </p:txBody>
      </p:sp>
      <p:pic>
        <p:nvPicPr>
          <p:cNvPr id="6" name="Content Placeholder 5" descr="A graph with a line&#10;&#10;Description automatically generated">
            <a:extLst>
              <a:ext uri="{FF2B5EF4-FFF2-40B4-BE49-F238E27FC236}">
                <a16:creationId xmlns:a16="http://schemas.microsoft.com/office/drawing/2014/main" id="{99BC8ADC-1E85-42B1-A281-068532EDB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160" y="1061864"/>
            <a:ext cx="4710193" cy="2854153"/>
          </a:xfrm>
        </p:spPr>
      </p:pic>
      <p:pic>
        <p:nvPicPr>
          <p:cNvPr id="8" name="Picture 7" descr="A graph of a number of objects&#10;&#10;Description automatically generated with medium confidence">
            <a:extLst>
              <a:ext uri="{FF2B5EF4-FFF2-40B4-BE49-F238E27FC236}">
                <a16:creationId xmlns:a16="http://schemas.microsoft.com/office/drawing/2014/main" id="{72BE5170-F08D-4837-9D4C-6AD4B151D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381" y="3677096"/>
            <a:ext cx="4579749" cy="2815778"/>
          </a:xfrm>
          <a:prstGeom prst="rect">
            <a:avLst/>
          </a:prstGeom>
        </p:spPr>
      </p:pic>
      <p:pic>
        <p:nvPicPr>
          <p:cNvPr id="10" name="Picture 9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5D45BEA2-7706-4D5A-A4D5-10AD0802FD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43" y="1030638"/>
            <a:ext cx="5062045" cy="3123901"/>
          </a:xfrm>
          <a:prstGeom prst="rect">
            <a:avLst/>
          </a:prstGeom>
        </p:spPr>
      </p:pic>
      <p:pic>
        <p:nvPicPr>
          <p:cNvPr id="12" name="Picture 11" descr="A graph of a number of objects&#10;&#10;Description automatically generated">
            <a:extLst>
              <a:ext uri="{FF2B5EF4-FFF2-40B4-BE49-F238E27FC236}">
                <a16:creationId xmlns:a16="http://schemas.microsoft.com/office/drawing/2014/main" id="{8EEB1FFA-B46A-440C-BC22-5C05C54E1D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43" y="3810824"/>
            <a:ext cx="5022752" cy="3047176"/>
          </a:xfrm>
          <a:prstGeom prst="rect">
            <a:avLst/>
          </a:prstGeom>
        </p:spPr>
      </p:pic>
      <p:pic>
        <p:nvPicPr>
          <p:cNvPr id="13" name="Content Placeholder 12" descr="A screenshot of a graph&#10;&#10;Description automatically generated">
            <a:extLst>
              <a:ext uri="{FF2B5EF4-FFF2-40B4-BE49-F238E27FC236}">
                <a16:creationId xmlns:a16="http://schemas.microsoft.com/office/drawing/2014/main" id="{23C3C70E-357D-4E01-8946-E7A1ADE85F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492"/>
            <a:ext cx="1273808" cy="898902"/>
          </a:xfrm>
          <a:prstGeom prst="rect">
            <a:avLst/>
          </a:prstGeom>
        </p:spPr>
      </p:pic>
      <p:pic>
        <p:nvPicPr>
          <p:cNvPr id="14" name="Picture 13" descr="A graph of a graph showing different types of graphs&#10;&#10;Description automatically generated with medium confidence">
            <a:extLst>
              <a:ext uri="{FF2B5EF4-FFF2-40B4-BE49-F238E27FC236}">
                <a16:creationId xmlns:a16="http://schemas.microsoft.com/office/drawing/2014/main" id="{9102768B-591E-4DF8-AC72-1CC6430EF6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037" y="77492"/>
            <a:ext cx="1476572" cy="1088219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EC4229-599A-4892-AFB3-95B188BF9525}"/>
              </a:ext>
            </a:extLst>
          </p:cNvPr>
          <p:cNvCxnSpPr>
            <a:cxnSpLocks/>
          </p:cNvCxnSpPr>
          <p:nvPr/>
        </p:nvCxnSpPr>
        <p:spPr>
          <a:xfrm>
            <a:off x="6300061" y="1363851"/>
            <a:ext cx="0" cy="50503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832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4DF11-6C35-4FCB-BE53-895875026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4940"/>
          </a:xfrm>
        </p:spPr>
        <p:txBody>
          <a:bodyPr/>
          <a:lstStyle/>
          <a:p>
            <a:pPr algn="ctr"/>
            <a:r>
              <a:rPr lang="en-NZ" dirty="0"/>
              <a:t>Benchmark</a:t>
            </a:r>
            <a:endParaRPr lang="en-NZ" dirty="0">
              <a:latin typeface="Consolas" panose="020B0609020204030204" pitchFamily="49" charset="0"/>
            </a:endParaRPr>
          </a:p>
        </p:txBody>
      </p:sp>
      <p:pic>
        <p:nvPicPr>
          <p:cNvPr id="11" name="Content Placeholder 10" descr="A white grid with black lines&#10;&#10;Description automatically generated">
            <a:extLst>
              <a:ext uri="{FF2B5EF4-FFF2-40B4-BE49-F238E27FC236}">
                <a16:creationId xmlns:a16="http://schemas.microsoft.com/office/drawing/2014/main" id="{0B9C10C6-1E19-4EAF-B577-5AA4B1486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893" y="1505057"/>
            <a:ext cx="9154213" cy="49878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0A8CD8-6180-435F-B29B-3E77E558AFB6}"/>
              </a:ext>
            </a:extLst>
          </p:cNvPr>
          <p:cNvSpPr txBox="1"/>
          <p:nvPr/>
        </p:nvSpPr>
        <p:spPr>
          <a:xfrm>
            <a:off x="3079377" y="4829723"/>
            <a:ext cx="9749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800" dirty="0"/>
              <a:t>~1ms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4AF955-6879-4958-A704-4017E16F3394}"/>
              </a:ext>
            </a:extLst>
          </p:cNvPr>
          <p:cNvSpPr txBox="1"/>
          <p:nvPr/>
        </p:nvSpPr>
        <p:spPr>
          <a:xfrm>
            <a:off x="4202206" y="3429000"/>
            <a:ext cx="9749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800" dirty="0"/>
              <a:t>~5ms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A2F362-988F-4BB5-8490-9A02ABC1CB22}"/>
              </a:ext>
            </a:extLst>
          </p:cNvPr>
          <p:cNvSpPr txBox="1"/>
          <p:nvPr/>
        </p:nvSpPr>
        <p:spPr>
          <a:xfrm>
            <a:off x="9307605" y="1701661"/>
            <a:ext cx="12682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800" dirty="0"/>
              <a:t>&gt; 1 min</a:t>
            </a:r>
          </a:p>
        </p:txBody>
      </p:sp>
    </p:spTree>
    <p:extLst>
      <p:ext uri="{BB962C8B-B14F-4D97-AF65-F5344CB8AC3E}">
        <p14:creationId xmlns:p14="http://schemas.microsoft.com/office/powerpoint/2010/main" val="3297823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A5DCA-2521-4BB4-8A2C-0669ED423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20107-2900-4E48-AA4B-8E277BA7C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Tx/>
              <a:buChar char="-"/>
            </a:pPr>
            <a:r>
              <a:rPr lang="en-NZ" b="1" dirty="0"/>
              <a:t>Both</a:t>
            </a:r>
            <a:r>
              <a:rPr lang="en-NZ" dirty="0"/>
              <a:t> methods are viable.</a:t>
            </a:r>
          </a:p>
          <a:p>
            <a:pPr>
              <a:buFontTx/>
              <a:buChar char="-"/>
            </a:pPr>
            <a:r>
              <a:rPr lang="en-NZ" dirty="0"/>
              <a:t>Not replacements for each other.</a:t>
            </a:r>
          </a:p>
          <a:p>
            <a:pPr>
              <a:buFontTx/>
              <a:buChar char="-"/>
            </a:pPr>
            <a:endParaRPr lang="en-NZ" dirty="0"/>
          </a:p>
          <a:p>
            <a:pPr>
              <a:buFontTx/>
              <a:buChar char="-"/>
            </a:pPr>
            <a:r>
              <a:rPr lang="en-NZ" b="1" dirty="0"/>
              <a:t>Pick out different features</a:t>
            </a:r>
            <a:r>
              <a:rPr lang="en-NZ" dirty="0"/>
              <a:t>.</a:t>
            </a:r>
          </a:p>
          <a:p>
            <a:pPr>
              <a:buFontTx/>
              <a:buChar char="-"/>
            </a:pPr>
            <a:endParaRPr lang="en-NZ" dirty="0"/>
          </a:p>
          <a:p>
            <a:pPr>
              <a:buFontTx/>
              <a:buChar char="-"/>
            </a:pPr>
            <a:r>
              <a:rPr lang="en-NZ" dirty="0"/>
              <a:t>Maybe </a:t>
            </a:r>
            <a:r>
              <a:rPr lang="en-NZ" dirty="0" err="1"/>
              <a:t>mstl</a:t>
            </a:r>
            <a:r>
              <a:rPr lang="en-NZ" dirty="0"/>
              <a:t> could be better at </a:t>
            </a:r>
            <a:r>
              <a:rPr lang="en-NZ" i="1" dirty="0"/>
              <a:t>short-range anomaly detection.</a:t>
            </a:r>
          </a:p>
          <a:p>
            <a:pPr>
              <a:buFontTx/>
              <a:buChar char="-"/>
            </a:pPr>
            <a:r>
              <a:rPr lang="en-NZ" dirty="0"/>
              <a:t>Maybe </a:t>
            </a:r>
            <a:r>
              <a:rPr lang="en-NZ" dirty="0" err="1"/>
              <a:t>stR</a:t>
            </a:r>
            <a:r>
              <a:rPr lang="en-NZ" dirty="0"/>
              <a:t> could be better at picking out </a:t>
            </a:r>
            <a:r>
              <a:rPr lang="en-NZ" i="1" dirty="0"/>
              <a:t>interaction effects</a:t>
            </a:r>
          </a:p>
          <a:p>
            <a:pPr>
              <a:buFontTx/>
              <a:buChar char="-"/>
            </a:pPr>
            <a:r>
              <a:rPr lang="en-NZ" dirty="0" err="1"/>
              <a:t>stR</a:t>
            </a:r>
            <a:r>
              <a:rPr lang="en-NZ" dirty="0"/>
              <a:t> better for in-built confidence intervals.</a:t>
            </a:r>
          </a:p>
          <a:p>
            <a:pPr>
              <a:buFontTx/>
              <a:buChar char="-"/>
            </a:pPr>
            <a:r>
              <a:rPr lang="en-NZ" dirty="0" err="1"/>
              <a:t>mstl</a:t>
            </a:r>
            <a:r>
              <a:rPr lang="en-NZ" dirty="0"/>
              <a:t> better for time-sensitive work.</a:t>
            </a:r>
          </a:p>
        </p:txBody>
      </p:sp>
      <p:pic>
        <p:nvPicPr>
          <p:cNvPr id="5" name="Content Placeholder 6" descr="A graph with dots and lines&#10;&#10;Description automatically generated">
            <a:extLst>
              <a:ext uri="{FF2B5EF4-FFF2-40B4-BE49-F238E27FC236}">
                <a16:creationId xmlns:a16="http://schemas.microsoft.com/office/drawing/2014/main" id="{EA669628-2C98-4F5D-B180-2611F3C9E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389" y="144279"/>
            <a:ext cx="4900269" cy="1960108"/>
          </a:xfrm>
          <a:prstGeom prst="rect">
            <a:avLst/>
          </a:prstGeom>
        </p:spPr>
      </p:pic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4531ED1F-C7B0-4831-BB32-51EA70B5E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503" y="2239324"/>
            <a:ext cx="2883703" cy="1621273"/>
          </a:xfrm>
          <a:prstGeom prst="rect">
            <a:avLst/>
          </a:prstGeom>
        </p:spPr>
      </p:pic>
      <p:pic>
        <p:nvPicPr>
          <p:cNvPr id="7" name="Content Placeholder 5" descr="A roll of toilet paper on a yellow background&#10;&#10;Description automatically generated">
            <a:extLst>
              <a:ext uri="{FF2B5EF4-FFF2-40B4-BE49-F238E27FC236}">
                <a16:creationId xmlns:a16="http://schemas.microsoft.com/office/drawing/2014/main" id="{D03AE58C-98A4-45F4-B722-FAC6BFD3E2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5065" y="2428986"/>
            <a:ext cx="1664985" cy="122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239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2CB962CF-61A3-4EF9-94F6-7C59B0329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555AE-F7EA-4BEF-8A28-195D4D2BF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337"/>
            <a:ext cx="6797405" cy="1651404"/>
          </a:xfrm>
        </p:spPr>
        <p:txBody>
          <a:bodyPr>
            <a:normAutofit/>
          </a:bodyPr>
          <a:lstStyle/>
          <a:p>
            <a:r>
              <a:rPr lang="en-NZ" sz="4000" dirty="0"/>
              <a:t>Possible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2AE4E-62E7-4E83-91A4-50601AFF6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742" y="2091018"/>
            <a:ext cx="6797405" cy="3827990"/>
          </a:xfrm>
        </p:spPr>
        <p:txBody>
          <a:bodyPr>
            <a:normAutofit/>
          </a:bodyPr>
          <a:lstStyle/>
          <a:p>
            <a:pPr lvl="1">
              <a:buFontTx/>
              <a:buChar char="-"/>
            </a:pPr>
            <a:r>
              <a:rPr lang="en-NZ" sz="2000" dirty="0"/>
              <a:t>Analysing Long-term data (+ </a:t>
            </a:r>
            <a:r>
              <a:rPr lang="en-NZ" sz="2000" b="1" dirty="0"/>
              <a:t>yearly seasonality</a:t>
            </a:r>
            <a:r>
              <a:rPr lang="en-NZ" sz="2000" dirty="0"/>
              <a:t>).</a:t>
            </a:r>
          </a:p>
          <a:p>
            <a:pPr marL="457200" lvl="1" indent="0">
              <a:buNone/>
            </a:pPr>
            <a:endParaRPr lang="en-NZ" sz="2000" dirty="0"/>
          </a:p>
          <a:p>
            <a:pPr lvl="1">
              <a:buFontTx/>
              <a:buChar char="-"/>
            </a:pPr>
            <a:r>
              <a:rPr lang="en-NZ" sz="2000" dirty="0"/>
              <a:t>Incorporating temperature/COVID-19 </a:t>
            </a:r>
            <a:r>
              <a:rPr lang="en-NZ" sz="2000" b="1" dirty="0"/>
              <a:t>covariates</a:t>
            </a:r>
            <a:r>
              <a:rPr lang="en-NZ" sz="2000" dirty="0"/>
              <a:t>.</a:t>
            </a:r>
          </a:p>
          <a:p>
            <a:pPr lvl="1">
              <a:buFontTx/>
              <a:buChar char="-"/>
            </a:pPr>
            <a:endParaRPr lang="en-NZ" sz="2000" dirty="0"/>
          </a:p>
          <a:p>
            <a:pPr lvl="1">
              <a:buFontTx/>
              <a:buChar char="-"/>
            </a:pPr>
            <a:r>
              <a:rPr lang="en-NZ" sz="2000" dirty="0"/>
              <a:t>Incorporating </a:t>
            </a:r>
            <a:r>
              <a:rPr lang="en-NZ" sz="2000" b="1" dirty="0"/>
              <a:t>Holidays</a:t>
            </a:r>
            <a:r>
              <a:rPr lang="en-NZ" sz="2000" dirty="0"/>
              <a:t> explicitly.</a:t>
            </a:r>
          </a:p>
          <a:p>
            <a:pPr marL="457200" lvl="1" indent="0">
              <a:buNone/>
            </a:pPr>
            <a:endParaRPr lang="en-NZ" sz="2000" dirty="0"/>
          </a:p>
          <a:p>
            <a:pPr lvl="1">
              <a:buFontTx/>
              <a:buChar char="-"/>
            </a:pPr>
            <a:r>
              <a:rPr lang="en-NZ" sz="2000" b="1" dirty="0"/>
              <a:t>Forecasting</a:t>
            </a:r>
            <a:r>
              <a:rPr lang="en-NZ" sz="2000" dirty="0"/>
              <a:t> using all methods and comparing results.</a:t>
            </a:r>
          </a:p>
          <a:p>
            <a:pPr lvl="1">
              <a:buFontTx/>
              <a:buChar char="-"/>
            </a:pPr>
            <a:endParaRPr lang="en-NZ" sz="2000" dirty="0"/>
          </a:p>
          <a:p>
            <a:pPr lvl="1">
              <a:buFontTx/>
              <a:buChar char="-"/>
            </a:pPr>
            <a:r>
              <a:rPr lang="en-NZ" sz="2000" b="1" dirty="0"/>
              <a:t>Combining</a:t>
            </a:r>
            <a:r>
              <a:rPr lang="en-NZ" sz="2000" dirty="0"/>
              <a:t> decompositions. (first str, and </a:t>
            </a:r>
            <a:r>
              <a:rPr lang="en-NZ" sz="2000" dirty="0" err="1"/>
              <a:t>mstl</a:t>
            </a:r>
            <a:r>
              <a:rPr lang="en-NZ" sz="2000" dirty="0"/>
              <a:t> residuals).</a:t>
            </a:r>
          </a:p>
        </p:txBody>
      </p:sp>
      <p:pic>
        <p:nvPicPr>
          <p:cNvPr id="5" name="Picture 4" descr="A red ornament on a tree&#10;&#10;Description automatically generated">
            <a:extLst>
              <a:ext uri="{FF2B5EF4-FFF2-40B4-BE49-F238E27FC236}">
                <a16:creationId xmlns:a16="http://schemas.microsoft.com/office/drawing/2014/main" id="{3D699A95-F02A-4C67-825D-C9B34ADD3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997556" y="418706"/>
            <a:ext cx="3995623" cy="2667078"/>
          </a:xfrm>
          <a:prstGeom prst="rect">
            <a:avLst/>
          </a:prstGeom>
        </p:spPr>
      </p:pic>
      <p:pic>
        <p:nvPicPr>
          <p:cNvPr id="7" name="Picture 6" descr="Close-up of a thermometer showing the temperature&#10;&#10;Description automatically generated">
            <a:extLst>
              <a:ext uri="{FF2B5EF4-FFF2-40B4-BE49-F238E27FC236}">
                <a16:creationId xmlns:a16="http://schemas.microsoft.com/office/drawing/2014/main" id="{8327B245-9E0E-4063-8949-DF6EA09AC2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997556" y="3747732"/>
            <a:ext cx="3995623" cy="232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515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2616E71-7702-4514-BCE4-BAADB22ED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23" name="Color Cover">
              <a:extLst>
                <a:ext uri="{FF2B5EF4-FFF2-40B4-BE49-F238E27FC236}">
                  <a16:creationId xmlns:a16="http://schemas.microsoft.com/office/drawing/2014/main" id="{15F9A7D7-E8EB-49D7-ACB0-13481EF1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Color Cover">
              <a:extLst>
                <a:ext uri="{FF2B5EF4-FFF2-40B4-BE49-F238E27FC236}">
                  <a16:creationId xmlns:a16="http://schemas.microsoft.com/office/drawing/2014/main" id="{044CB560-3BF4-4256-8C60-8864DA0AB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2840072-D6EC-480D-9A1B-928B36F92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27" name="Color">
              <a:extLst>
                <a:ext uri="{FF2B5EF4-FFF2-40B4-BE49-F238E27FC236}">
                  <a16:creationId xmlns:a16="http://schemas.microsoft.com/office/drawing/2014/main" id="{CADDA0B4-EE72-46AA-A7BB-C271924B7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Color">
              <a:extLst>
                <a:ext uri="{FF2B5EF4-FFF2-40B4-BE49-F238E27FC236}">
                  <a16:creationId xmlns:a16="http://schemas.microsoft.com/office/drawing/2014/main" id="{B2519E48-483B-4612-935D-790A10605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958438-0C09-4CE7-B3C4-8E3897D41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9248" y="1246152"/>
            <a:ext cx="5203990" cy="278272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Thanks, any questions? </a:t>
            </a:r>
          </a:p>
        </p:txBody>
      </p:sp>
    </p:spTree>
    <p:extLst>
      <p:ext uri="{BB962C8B-B14F-4D97-AF65-F5344CB8AC3E}">
        <p14:creationId xmlns:p14="http://schemas.microsoft.com/office/powerpoint/2010/main" val="4106385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25FC8-40D8-4852-8EAC-540F8DE0B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68616" cy="1325563"/>
          </a:xfrm>
        </p:spPr>
        <p:txBody>
          <a:bodyPr/>
          <a:lstStyle/>
          <a:p>
            <a:pPr algn="ctr"/>
            <a:r>
              <a:rPr lang="en-NZ" dirty="0"/>
              <a:t>Presentation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12F35-CDE5-4C18-8107-3645DC33F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244" y="1783514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NZ" dirty="0"/>
              <a:t>1) New Zealand’s Electricity Demand</a:t>
            </a:r>
          </a:p>
          <a:p>
            <a:pPr marL="0" indent="0">
              <a:buNone/>
            </a:pPr>
            <a:r>
              <a:rPr lang="en-NZ" dirty="0"/>
              <a:t>2) </a:t>
            </a:r>
            <a:r>
              <a:rPr lang="en-NZ" dirty="0" err="1"/>
              <a:t>stl</a:t>
            </a:r>
            <a:r>
              <a:rPr lang="en-NZ" dirty="0"/>
              <a:t>/</a:t>
            </a:r>
            <a:r>
              <a:rPr lang="en-NZ" dirty="0" err="1"/>
              <a:t>mstl</a:t>
            </a:r>
            <a:endParaRPr lang="en-NZ" dirty="0"/>
          </a:p>
          <a:p>
            <a:pPr marL="0" indent="0">
              <a:buNone/>
            </a:pPr>
            <a:r>
              <a:rPr lang="en-NZ" dirty="0"/>
              <a:t>3) </a:t>
            </a:r>
            <a:r>
              <a:rPr lang="en-NZ" dirty="0" err="1"/>
              <a:t>stR</a:t>
            </a:r>
            <a:r>
              <a:rPr lang="en-NZ" dirty="0"/>
              <a:t> </a:t>
            </a:r>
          </a:p>
          <a:p>
            <a:endParaRPr lang="en-NZ" dirty="0"/>
          </a:p>
          <a:p>
            <a:pPr marL="0" indent="0">
              <a:buNone/>
            </a:pPr>
            <a:r>
              <a:rPr lang="en-NZ" dirty="0"/>
              <a:t>4) Comparisons</a:t>
            </a:r>
          </a:p>
          <a:p>
            <a:pPr marL="0" indent="0">
              <a:buNone/>
            </a:pPr>
            <a:r>
              <a:rPr lang="en-NZ" dirty="0"/>
              <a:t>	I) Features Extracted,</a:t>
            </a:r>
          </a:p>
          <a:p>
            <a:pPr marL="0" indent="0">
              <a:buNone/>
            </a:pPr>
            <a:r>
              <a:rPr lang="en-NZ" dirty="0"/>
              <a:t>	II) Residual Analysis,</a:t>
            </a:r>
          </a:p>
          <a:p>
            <a:pPr marL="0" indent="0">
              <a:buNone/>
            </a:pPr>
            <a:r>
              <a:rPr lang="en-NZ" dirty="0"/>
              <a:t>	III) Benchmark (Time)</a:t>
            </a:r>
            <a:br>
              <a:rPr lang="en-NZ" dirty="0"/>
            </a:br>
            <a:endParaRPr lang="en-NZ" dirty="0"/>
          </a:p>
          <a:p>
            <a:pPr marL="0" indent="0">
              <a:buNone/>
            </a:pPr>
            <a:r>
              <a:rPr lang="en-NZ" dirty="0"/>
              <a:t>5) Next Steps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A7F3F36-358F-410E-A2E6-32F9F3B518AE}"/>
              </a:ext>
            </a:extLst>
          </p:cNvPr>
          <p:cNvSpPr txBox="1"/>
          <p:nvPr/>
        </p:nvSpPr>
        <p:spPr>
          <a:xfrm>
            <a:off x="2127317" y="2207430"/>
            <a:ext cx="6097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dirty="0"/>
              <a:t>– Decomposition with LOESS (~1990)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E6377A-787F-472E-B0AF-48AE03823681}"/>
              </a:ext>
            </a:extLst>
          </p:cNvPr>
          <p:cNvSpPr txBox="1"/>
          <p:nvPr/>
        </p:nvSpPr>
        <p:spPr>
          <a:xfrm>
            <a:off x="1531675" y="2630484"/>
            <a:ext cx="6097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dirty="0"/>
              <a:t>– Decomposition with Regression (~2021)</a:t>
            </a:r>
          </a:p>
        </p:txBody>
      </p:sp>
      <p:sp>
        <p:nvSpPr>
          <p:cNvPr id="28" name="AutoShape 6">
            <a:extLst>
              <a:ext uri="{FF2B5EF4-FFF2-40B4-BE49-F238E27FC236}">
                <a16:creationId xmlns:a16="http://schemas.microsoft.com/office/drawing/2014/main" id="{F1BF668C-CC0E-4942-A483-E06FF72C64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-1474893"/>
            <a:ext cx="5056293" cy="5056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NZ"/>
          </a:p>
        </p:txBody>
      </p:sp>
      <p:pic>
        <p:nvPicPr>
          <p:cNvPr id="35" name="Picture 34" descr="A diagram of different components&#10;&#10;Description automatically generated">
            <a:extLst>
              <a:ext uri="{FF2B5EF4-FFF2-40B4-BE49-F238E27FC236}">
                <a16:creationId xmlns:a16="http://schemas.microsoft.com/office/drawing/2014/main" id="{99AC7F95-5D8C-4C6B-9703-21405BAEC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191" y="1385740"/>
            <a:ext cx="4389500" cy="38560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C2C0CD8-9036-4005-BDD4-20EE64F0BBAC}"/>
              </a:ext>
            </a:extLst>
          </p:cNvPr>
          <p:cNvSpPr txBox="1"/>
          <p:nvPr/>
        </p:nvSpPr>
        <p:spPr>
          <a:xfrm>
            <a:off x="8911736" y="5496107"/>
            <a:ext cx="47119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600" dirty="0"/>
              <a:t>A Time Series Decomposition</a:t>
            </a:r>
          </a:p>
        </p:txBody>
      </p:sp>
    </p:spTree>
    <p:extLst>
      <p:ext uri="{BB962C8B-B14F-4D97-AF65-F5344CB8AC3E}">
        <p14:creationId xmlns:p14="http://schemas.microsoft.com/office/powerpoint/2010/main" val="367432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C96F9-393A-4EF2-A9DE-D3AB19D8A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6001"/>
          </a:xfrm>
        </p:spPr>
        <p:txBody>
          <a:bodyPr/>
          <a:lstStyle/>
          <a:p>
            <a:pPr algn="ctr"/>
            <a:r>
              <a:rPr lang="en-NZ" dirty="0"/>
              <a:t>New Zealand’s Electricity 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01457-C04A-403A-928E-85C6E8A4A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123" y="1191125"/>
            <a:ext cx="2602832" cy="525178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~1/3 Households</a:t>
            </a:r>
            <a:br>
              <a:rPr lang="en-US" dirty="0"/>
            </a:br>
            <a:r>
              <a:rPr lang="en-US" dirty="0"/>
              <a:t>~1/3 Industry (wood, metals).</a:t>
            </a:r>
            <a:br>
              <a:rPr lang="en-US" dirty="0"/>
            </a:br>
            <a:r>
              <a:rPr lang="en-US" dirty="0"/>
              <a:t>~1/4 Commercial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Influenced by:</a:t>
            </a:r>
          </a:p>
          <a:p>
            <a:pPr lvl="1"/>
            <a:r>
              <a:rPr lang="en-US" dirty="0"/>
              <a:t>Day of Year</a:t>
            </a:r>
          </a:p>
          <a:p>
            <a:pPr lvl="1"/>
            <a:r>
              <a:rPr lang="en-US" dirty="0"/>
              <a:t>Day of the Week</a:t>
            </a:r>
          </a:p>
          <a:p>
            <a:pPr lvl="1"/>
            <a:r>
              <a:rPr lang="en-US" dirty="0"/>
              <a:t>Hour of the Day</a:t>
            </a:r>
          </a:p>
          <a:p>
            <a:pPr lvl="1"/>
            <a:r>
              <a:rPr lang="en-US" dirty="0"/>
              <a:t>Temperature</a:t>
            </a:r>
          </a:p>
          <a:p>
            <a:pPr lvl="1"/>
            <a:r>
              <a:rPr lang="en-US" dirty="0"/>
              <a:t>Holidays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Data Used:</a:t>
            </a:r>
          </a:p>
          <a:p>
            <a:pPr lvl="1"/>
            <a:r>
              <a:rPr lang="en-US" dirty="0"/>
              <a:t>10 Weeks from </a:t>
            </a:r>
            <a:br>
              <a:rPr lang="en-US" dirty="0"/>
            </a:br>
            <a:r>
              <a:rPr lang="en-US" dirty="0"/>
              <a:t>05-Dec-2022.</a:t>
            </a:r>
          </a:p>
          <a:p>
            <a:pPr lvl="1"/>
            <a:r>
              <a:rPr lang="en-US" dirty="0"/>
              <a:t>All of New Zealand</a:t>
            </a:r>
          </a:p>
          <a:p>
            <a:pPr lvl="1"/>
            <a:r>
              <a:rPr lang="en-US" dirty="0"/>
              <a:t>Half-hourly.</a:t>
            </a:r>
          </a:p>
          <a:p>
            <a:pPr lvl="1"/>
            <a:r>
              <a:rPr lang="en-US" dirty="0"/>
              <a:t>Sourced from Electricity Authority.</a:t>
            </a:r>
          </a:p>
          <a:p>
            <a:pPr lvl="1"/>
            <a:r>
              <a:rPr lang="en-US" dirty="0"/>
              <a:t>Un-logged data</a:t>
            </a:r>
          </a:p>
          <a:p>
            <a:endParaRPr lang="en-US" dirty="0"/>
          </a:p>
        </p:txBody>
      </p:sp>
      <p:pic>
        <p:nvPicPr>
          <p:cNvPr id="9" name="Picture 8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ED9EC2E8-CBA5-427B-A3AD-D4C3A657C6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102" y="1298011"/>
            <a:ext cx="8574151" cy="50246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79619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E0D2B679-FAD3-422A-B5D2-DC5892131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42" y="137116"/>
            <a:ext cx="11251516" cy="658376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AA7BAD-BF26-4F1E-A3F6-E3D4028A920B}"/>
              </a:ext>
            </a:extLst>
          </p:cNvPr>
          <p:cNvSpPr txBox="1"/>
          <p:nvPr/>
        </p:nvSpPr>
        <p:spPr>
          <a:xfrm>
            <a:off x="9944909" y="152505"/>
            <a:ext cx="102303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050" dirty="0"/>
              <a:t>Gabriel:</a:t>
            </a:r>
            <a:br>
              <a:rPr lang="en-NZ" sz="1050" dirty="0"/>
            </a:br>
            <a:r>
              <a:rPr lang="en-NZ" sz="1050" dirty="0"/>
              <a:t>  5Feb -&gt; 11Feb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7D1FA4-7996-4DFF-BE31-3D40751EF833}"/>
              </a:ext>
            </a:extLst>
          </p:cNvPr>
          <p:cNvSpPr txBox="1"/>
          <p:nvPr/>
        </p:nvSpPr>
        <p:spPr>
          <a:xfrm>
            <a:off x="8872504" y="152505"/>
            <a:ext cx="68800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050" dirty="0"/>
              <a:t>Auckland</a:t>
            </a:r>
          </a:p>
          <a:p>
            <a:r>
              <a:rPr lang="en-NZ" sz="1050" dirty="0"/>
              <a:t> </a:t>
            </a:r>
            <a:r>
              <a:rPr lang="en-NZ" sz="1050" dirty="0" err="1"/>
              <a:t>Annv</a:t>
            </a:r>
            <a:r>
              <a:rPr lang="en-NZ" sz="1050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38D795-6586-41A6-92A7-1C1047EDF3D5}"/>
              </a:ext>
            </a:extLst>
          </p:cNvPr>
          <p:cNvSpPr txBox="1"/>
          <p:nvPr/>
        </p:nvSpPr>
        <p:spPr>
          <a:xfrm>
            <a:off x="7947212" y="137116"/>
            <a:ext cx="80983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050" dirty="0"/>
              <a:t>Wellington</a:t>
            </a:r>
          </a:p>
          <a:p>
            <a:r>
              <a:rPr lang="en-NZ" sz="1050" dirty="0"/>
              <a:t> </a:t>
            </a:r>
            <a:r>
              <a:rPr lang="en-NZ" sz="1050" dirty="0" err="1"/>
              <a:t>Annv</a:t>
            </a:r>
            <a:r>
              <a:rPr lang="en-NZ" sz="1050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BD87BF-BB21-4822-806F-1D538C1F63B1}"/>
              </a:ext>
            </a:extLst>
          </p:cNvPr>
          <p:cNvSpPr txBox="1"/>
          <p:nvPr/>
        </p:nvSpPr>
        <p:spPr>
          <a:xfrm>
            <a:off x="10205955" y="6597773"/>
            <a:ext cx="20874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000" dirty="0"/>
              <a:t>*Holidays labelled when Observed.</a:t>
            </a:r>
          </a:p>
        </p:txBody>
      </p:sp>
    </p:spTree>
    <p:extLst>
      <p:ext uri="{BB962C8B-B14F-4D97-AF65-F5344CB8AC3E}">
        <p14:creationId xmlns:p14="http://schemas.microsoft.com/office/powerpoint/2010/main" val="3168372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E036D-BA54-43E1-9D4F-E76A19902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7954"/>
          </a:xfrm>
        </p:spPr>
        <p:txBody>
          <a:bodyPr>
            <a:normAutofit/>
          </a:bodyPr>
          <a:lstStyle/>
          <a:p>
            <a:r>
              <a:rPr lang="en-NZ" dirty="0" err="1"/>
              <a:t>stl</a:t>
            </a:r>
            <a:r>
              <a:rPr lang="en-NZ" dirty="0"/>
              <a:t> - </a:t>
            </a:r>
            <a:r>
              <a:rPr lang="en-NZ" sz="2400" dirty="0"/>
              <a:t>Seasonal-Trend decomposition using LOESS </a:t>
            </a:r>
            <a:endParaRPr lang="en-NZ" dirty="0"/>
          </a:p>
        </p:txBody>
      </p:sp>
      <p:pic>
        <p:nvPicPr>
          <p:cNvPr id="7" name="Content Placeholder 6" descr="A graph with dots and lines&#10;&#10;Description automatically generated">
            <a:extLst>
              <a:ext uri="{FF2B5EF4-FFF2-40B4-BE49-F238E27FC236}">
                <a16:creationId xmlns:a16="http://schemas.microsoft.com/office/drawing/2014/main" id="{CE00C67F-2938-418C-9123-4BA7C306AA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075" y="1066525"/>
            <a:ext cx="4900269" cy="196010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8F8739-2910-4F2C-AA1E-A7CFDB2EB13D}"/>
              </a:ext>
            </a:extLst>
          </p:cNvPr>
          <p:cNvSpPr txBox="1"/>
          <p:nvPr/>
        </p:nvSpPr>
        <p:spPr>
          <a:xfrm>
            <a:off x="8199285" y="6427113"/>
            <a:ext cx="406667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sz="1100" dirty="0"/>
              <a:t>Source for images: https://towardsdatascience.com/multi-seasonal-time-series-decomposition-using-mstl-in-python-136630e67530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8B04E3A-DFC2-4D40-9137-D645C0F3DCAA}"/>
              </a:ext>
            </a:extLst>
          </p:cNvPr>
          <p:cNvSpPr txBox="1">
            <a:spLocks/>
          </p:cNvSpPr>
          <p:nvPr/>
        </p:nvSpPr>
        <p:spPr>
          <a:xfrm>
            <a:off x="759995" y="1155124"/>
            <a:ext cx="10515600" cy="272506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Authors: Cleveland (1990)</a:t>
            </a:r>
          </a:p>
          <a:p>
            <a:r>
              <a:rPr lang="en-NZ" dirty="0"/>
              <a:t>Basic Idea: Non-parametric</a:t>
            </a:r>
            <a:br>
              <a:rPr lang="en-NZ" dirty="0"/>
            </a:br>
            <a:r>
              <a:rPr lang="en-NZ" dirty="0"/>
              <a:t>                    Smoothing Windows</a:t>
            </a:r>
          </a:p>
          <a:p>
            <a:r>
              <a:rPr lang="en-NZ" dirty="0"/>
              <a:t>Designed to be:</a:t>
            </a:r>
          </a:p>
          <a:p>
            <a:pPr lvl="1"/>
            <a:r>
              <a:rPr lang="en-NZ" dirty="0"/>
              <a:t>Simple to Use</a:t>
            </a:r>
          </a:p>
          <a:p>
            <a:pPr lvl="1"/>
            <a:r>
              <a:rPr lang="en-NZ" dirty="0"/>
              <a:t>Fast to Compute</a:t>
            </a:r>
          </a:p>
          <a:p>
            <a:pPr lvl="1"/>
            <a:r>
              <a:rPr lang="en-NZ" dirty="0"/>
              <a:t>Flexible (modify trend/seasonal smoothing using </a:t>
            </a:r>
            <a:r>
              <a:rPr lang="en-NZ" dirty="0" err="1"/>
              <a:t>s.window</a:t>
            </a:r>
            <a:r>
              <a:rPr lang="en-NZ" dirty="0"/>
              <a:t>/</a:t>
            </a:r>
            <a:r>
              <a:rPr lang="en-NZ" dirty="0" err="1"/>
              <a:t>t.window</a:t>
            </a:r>
            <a:r>
              <a:rPr lang="en-NZ" dirty="0"/>
              <a:t>)</a:t>
            </a:r>
          </a:p>
        </p:txBody>
      </p:sp>
      <p:pic>
        <p:nvPicPr>
          <p:cNvPr id="10" name="Picture 9" descr="A diagram of a mathematical equation&#10;&#10;Description automatically generated">
            <a:extLst>
              <a:ext uri="{FF2B5EF4-FFF2-40B4-BE49-F238E27FC236}">
                <a16:creationId xmlns:a16="http://schemas.microsoft.com/office/drawing/2014/main" id="{7ED544A1-D1D1-4669-AAC7-BD66A9B323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224" y="4175387"/>
            <a:ext cx="3230974" cy="9631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 descr="A close up of a sign&#10;&#10;Description automatically generated with medium confidence">
            <a:extLst>
              <a:ext uri="{FF2B5EF4-FFF2-40B4-BE49-F238E27FC236}">
                <a16:creationId xmlns:a16="http://schemas.microsoft.com/office/drawing/2014/main" id="{07C0F212-F8FB-4E9D-95E9-59C4B63FC6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532" y="2517654"/>
            <a:ext cx="2812024" cy="7392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AA54280-0B34-4A75-BDC7-C7B7380CF860}"/>
              </a:ext>
            </a:extLst>
          </p:cNvPr>
          <p:cNvSpPr txBox="1"/>
          <p:nvPr/>
        </p:nvSpPr>
        <p:spPr>
          <a:xfrm>
            <a:off x="916405" y="3935252"/>
            <a:ext cx="83620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sz="3600" dirty="0"/>
              <a:t>(and </a:t>
            </a:r>
            <a:r>
              <a:rPr lang="en-NZ" sz="3600" dirty="0" err="1"/>
              <a:t>mstl</a:t>
            </a:r>
            <a:r>
              <a:rPr lang="en-NZ" sz="3600" dirty="0"/>
              <a:t>) – </a:t>
            </a:r>
            <a:r>
              <a:rPr lang="en-NZ" sz="1400" dirty="0"/>
              <a:t>Multiple Seasonal-Trend decomposition using LOESS 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85BC81D-A40B-4E4A-9C84-28F4BC708919}"/>
              </a:ext>
            </a:extLst>
          </p:cNvPr>
          <p:cNvSpPr txBox="1">
            <a:spLocks/>
          </p:cNvSpPr>
          <p:nvPr/>
        </p:nvSpPr>
        <p:spPr>
          <a:xfrm>
            <a:off x="1080837" y="4670182"/>
            <a:ext cx="10515600" cy="2725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Authors: Bandara, Hyndman, </a:t>
            </a:r>
            <a:r>
              <a:rPr lang="en-NZ" dirty="0" err="1"/>
              <a:t>Bergmeir</a:t>
            </a:r>
            <a:r>
              <a:rPr lang="en-NZ" dirty="0"/>
              <a:t> (2021)</a:t>
            </a:r>
          </a:p>
          <a:p>
            <a:r>
              <a:rPr lang="en-NZ" dirty="0"/>
              <a:t>Basic Idea: Add more seasonal components.</a:t>
            </a:r>
          </a:p>
          <a:p>
            <a:r>
              <a:rPr lang="en-NZ" dirty="0"/>
              <a:t>Algorithm: Initialize all seasonal components to 0. Subtract trend. Update each seasonal smallest to largest. Repeat. Repeat.</a:t>
            </a:r>
          </a:p>
        </p:txBody>
      </p:sp>
    </p:spTree>
    <p:extLst>
      <p:ext uri="{BB962C8B-B14F-4D97-AF65-F5344CB8AC3E}">
        <p14:creationId xmlns:p14="http://schemas.microsoft.com/office/powerpoint/2010/main" val="2336958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66898-3F6E-4781-8AF2-EC2EB0B2C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 descr="A graph of a graph of a wave&#10;&#10;Description automatically generated with medium confidence">
            <a:extLst>
              <a:ext uri="{FF2B5EF4-FFF2-40B4-BE49-F238E27FC236}">
                <a16:creationId xmlns:a16="http://schemas.microsoft.com/office/drawing/2014/main" id="{57264016-1C80-4911-8A12-CAF966819E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078"/>
            <a:ext cx="5973821" cy="4445055"/>
          </a:xfrm>
        </p:spPr>
      </p:pic>
      <p:pic>
        <p:nvPicPr>
          <p:cNvPr id="9" name="Picture 8" descr="A graph of a graph showing different types of graphs&#10;&#10;Description automatically generated with medium confidence">
            <a:extLst>
              <a:ext uri="{FF2B5EF4-FFF2-40B4-BE49-F238E27FC236}">
                <a16:creationId xmlns:a16="http://schemas.microsoft.com/office/drawing/2014/main" id="{9AE5305C-0AB9-4C8E-9CDB-FD85553BB9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3078"/>
            <a:ext cx="6031362" cy="4445054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66150D2-EF05-4AA1-9F3C-0C292B309150}"/>
              </a:ext>
            </a:extLst>
          </p:cNvPr>
          <p:cNvSpPr txBox="1">
            <a:spLocks/>
          </p:cNvSpPr>
          <p:nvPr/>
        </p:nvSpPr>
        <p:spPr>
          <a:xfrm>
            <a:off x="386568" y="4689156"/>
            <a:ext cx="9900432" cy="18037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Interesting Observations:</a:t>
            </a:r>
          </a:p>
          <a:p>
            <a:pPr marL="914400" lvl="1" indent="-457200">
              <a:buAutoNum type="arabicParenR"/>
            </a:pPr>
            <a:r>
              <a:rPr lang="en-NZ" dirty="0"/>
              <a:t>Residuals are exactly the same.</a:t>
            </a:r>
          </a:p>
          <a:p>
            <a:pPr marL="914400" lvl="1" indent="-457200">
              <a:buAutoNum type="arabicParenR"/>
            </a:pPr>
            <a:r>
              <a:rPr lang="en-NZ" dirty="0"/>
              <a:t>Large residual around early February.</a:t>
            </a:r>
          </a:p>
          <a:p>
            <a:pPr marL="914400" lvl="1" indent="-457200">
              <a:buAutoNum type="arabicParenR"/>
            </a:pPr>
            <a:r>
              <a:rPr lang="en-NZ" dirty="0"/>
              <a:t>Clear cyclical patterns in residuals – unexplained “sub-seasonality”. </a:t>
            </a:r>
          </a:p>
        </p:txBody>
      </p:sp>
    </p:spTree>
    <p:extLst>
      <p:ext uri="{BB962C8B-B14F-4D97-AF65-F5344CB8AC3E}">
        <p14:creationId xmlns:p14="http://schemas.microsoft.com/office/powerpoint/2010/main" val="3234628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AF23E-ADC0-4AC2-B5EE-4BD38B7E9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stR</a:t>
            </a:r>
            <a:r>
              <a:rPr lang="en-NZ" dirty="0"/>
              <a:t> -  </a:t>
            </a:r>
            <a:r>
              <a:rPr lang="en-NZ" sz="2800" dirty="0"/>
              <a:t>Seasonal-Trend decomposition using Regression 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AEB10-7318-4671-8630-F0DFB89E2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03575"/>
          </a:xfrm>
        </p:spPr>
        <p:txBody>
          <a:bodyPr>
            <a:normAutofit lnSpcReduction="10000"/>
          </a:bodyPr>
          <a:lstStyle/>
          <a:p>
            <a:r>
              <a:rPr lang="en-NZ" dirty="0"/>
              <a:t>Authors: </a:t>
            </a:r>
            <a:r>
              <a:rPr lang="en-NZ" dirty="0" err="1"/>
              <a:t>Dokumentov</a:t>
            </a:r>
            <a:r>
              <a:rPr lang="en-NZ" dirty="0"/>
              <a:t> and Hyndman (2021)</a:t>
            </a:r>
          </a:p>
          <a:p>
            <a:r>
              <a:rPr lang="en-NZ" dirty="0"/>
              <a:t>Basic Principle: Perform OLS to guarantee “smooth” components.</a:t>
            </a:r>
          </a:p>
          <a:p>
            <a:r>
              <a:rPr lang="en-NZ" dirty="0"/>
              <a:t>Allows for:</a:t>
            </a:r>
          </a:p>
          <a:p>
            <a:pPr lvl="1"/>
            <a:r>
              <a:rPr lang="en-NZ" dirty="0"/>
              <a:t>Non-integer Periods</a:t>
            </a:r>
          </a:p>
          <a:p>
            <a:pPr lvl="1"/>
            <a:r>
              <a:rPr lang="en-NZ" dirty="0"/>
              <a:t>Complex Topologies</a:t>
            </a:r>
          </a:p>
          <a:p>
            <a:pPr lvl="1"/>
            <a:r>
              <a:rPr lang="en-NZ" dirty="0"/>
              <a:t>Covariates such as Temperature</a:t>
            </a:r>
          </a:p>
          <a:p>
            <a:pPr lvl="1"/>
            <a:r>
              <a:rPr lang="en-NZ" dirty="0"/>
              <a:t>Interaction Effects</a:t>
            </a:r>
            <a:br>
              <a:rPr lang="en-NZ" dirty="0"/>
            </a:br>
            <a:endParaRPr lang="en-NZ" dirty="0"/>
          </a:p>
        </p:txBody>
      </p:sp>
      <p:pic>
        <p:nvPicPr>
          <p:cNvPr id="5" name="Picture 4" descr="A black and white math symbols&#10;&#10;Description automatically generated">
            <a:extLst>
              <a:ext uri="{FF2B5EF4-FFF2-40B4-BE49-F238E27FC236}">
                <a16:creationId xmlns:a16="http://schemas.microsoft.com/office/drawing/2014/main" id="{405E62C3-2357-4343-87E9-4F1F73C88A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439" y="2972983"/>
            <a:ext cx="4953267" cy="144521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FDCD716-AFD8-4412-8FC1-F6E10336411B}"/>
              </a:ext>
            </a:extLst>
          </p:cNvPr>
          <p:cNvSpPr txBox="1">
            <a:spLocks/>
          </p:cNvSpPr>
          <p:nvPr/>
        </p:nvSpPr>
        <p:spPr>
          <a:xfrm>
            <a:off x="795618" y="5126816"/>
            <a:ext cx="9760323" cy="1147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Since it is Parametric (it assumes something about the data: i.e. “smoothness”) it can also form </a:t>
            </a:r>
            <a:r>
              <a:rPr lang="en-NZ" u="sng" dirty="0"/>
              <a:t>confidence intervals!</a:t>
            </a:r>
            <a:r>
              <a:rPr lang="en-NZ" dirty="0"/>
              <a:t> </a:t>
            </a:r>
          </a:p>
        </p:txBody>
      </p:sp>
      <p:pic>
        <p:nvPicPr>
          <p:cNvPr id="10" name="Picture 9" descr="A black line on a white background&#10;&#10;Description automatically generated">
            <a:extLst>
              <a:ext uri="{FF2B5EF4-FFF2-40B4-BE49-F238E27FC236}">
                <a16:creationId xmlns:a16="http://schemas.microsoft.com/office/drawing/2014/main" id="{FA960B40-B870-41E4-9BBB-99FDE4100C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8072" y="264787"/>
            <a:ext cx="2415218" cy="19550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3708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76FBE-E29B-4667-A253-7CFBEB333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stR</a:t>
            </a:r>
            <a:r>
              <a:rPr lang="en-NZ" dirty="0"/>
              <a:t> – High Level</a:t>
            </a:r>
          </a:p>
        </p:txBody>
      </p:sp>
      <p:pic>
        <p:nvPicPr>
          <p:cNvPr id="6" name="Content Placeholder 5" descr="A roll of toilet paper on a yellow background&#10;&#10;Description automatically generated">
            <a:extLst>
              <a:ext uri="{FF2B5EF4-FFF2-40B4-BE49-F238E27FC236}">
                <a16:creationId xmlns:a16="http://schemas.microsoft.com/office/drawing/2014/main" id="{E5F48BE2-6207-4ACC-8EF0-8F70643A45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66638"/>
            <a:ext cx="5001238" cy="3690481"/>
          </a:xfrm>
        </p:spPr>
      </p:pic>
      <p:pic>
        <p:nvPicPr>
          <p:cNvPr id="4" name="Picture 3" descr="A black and white math symbols&#10;&#10;Description automatically generated">
            <a:extLst>
              <a:ext uri="{FF2B5EF4-FFF2-40B4-BE49-F238E27FC236}">
                <a16:creationId xmlns:a16="http://schemas.microsoft.com/office/drawing/2014/main" id="{317D9F2A-A705-4E96-891D-3607CBA82D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137" y="174355"/>
            <a:ext cx="4953267" cy="14452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6A6AE2-8726-4B58-9E50-C090C571BC87}"/>
              </a:ext>
            </a:extLst>
          </p:cNvPr>
          <p:cNvSpPr txBox="1"/>
          <p:nvPr/>
        </p:nvSpPr>
        <p:spPr>
          <a:xfrm rot="18072117">
            <a:off x="2412154" y="4521804"/>
            <a:ext cx="1367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Day of Week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76AD9E-F512-4D81-B2D5-E29CA45C5FCB}"/>
              </a:ext>
            </a:extLst>
          </p:cNvPr>
          <p:cNvSpPr txBox="1"/>
          <p:nvPr/>
        </p:nvSpPr>
        <p:spPr>
          <a:xfrm>
            <a:off x="6094879" y="1810342"/>
            <a:ext cx="3613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Smooth means that each component’s second derivative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2CEA0D5-5D24-4799-BEA0-605FFBDC97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5803" y="2093127"/>
            <a:ext cx="1530132" cy="483200"/>
          </a:xfrm>
          <a:prstGeom prst="rect">
            <a:avLst/>
          </a:prstGeom>
        </p:spPr>
      </p:pic>
      <p:pic>
        <p:nvPicPr>
          <p:cNvPr id="14" name="Picture 13" descr="A white circle with colored lines&#10;&#10;Description automatically generated">
            <a:extLst>
              <a:ext uri="{FF2B5EF4-FFF2-40B4-BE49-F238E27FC236}">
                <a16:creationId xmlns:a16="http://schemas.microsoft.com/office/drawing/2014/main" id="{957122C8-A8AE-44E7-A006-0F61541E82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746" y="2514403"/>
            <a:ext cx="2770596" cy="1898088"/>
          </a:xfrm>
          <a:prstGeom prst="rect">
            <a:avLst/>
          </a:prstGeom>
        </p:spPr>
      </p:pic>
      <p:pic>
        <p:nvPicPr>
          <p:cNvPr id="15" name="Picture 14" descr="A diagram of a diagram&#10;&#10;Description automatically generated">
            <a:extLst>
              <a:ext uri="{FF2B5EF4-FFF2-40B4-BE49-F238E27FC236}">
                <a16:creationId xmlns:a16="http://schemas.microsoft.com/office/drawing/2014/main" id="{9153915F-1D76-4FDC-8152-B8C4CC96CA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0770" y="5062372"/>
            <a:ext cx="2883703" cy="16212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46952EF-7EB6-4AC4-8CB3-2845BEAF6F85}"/>
              </a:ext>
            </a:extLst>
          </p:cNvPr>
          <p:cNvSpPr txBox="1"/>
          <p:nvPr/>
        </p:nvSpPr>
        <p:spPr>
          <a:xfrm rot="18072117">
            <a:off x="3083462" y="4521805"/>
            <a:ext cx="1367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Day of Week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F86E99-DA3E-4D4F-9F49-976A52822854}"/>
              </a:ext>
            </a:extLst>
          </p:cNvPr>
          <p:cNvSpPr txBox="1"/>
          <p:nvPr/>
        </p:nvSpPr>
        <p:spPr>
          <a:xfrm rot="18072117">
            <a:off x="3825859" y="4521803"/>
            <a:ext cx="1367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Day of Week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A4A2FA-9D9B-4B67-8FC4-EA9F8E8E17F4}"/>
              </a:ext>
            </a:extLst>
          </p:cNvPr>
          <p:cNvSpPr txBox="1"/>
          <p:nvPr/>
        </p:nvSpPr>
        <p:spPr>
          <a:xfrm>
            <a:off x="6752412" y="4521803"/>
            <a:ext cx="4492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Can use “Knots” to define arbitrary topologies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4ECA57A-0C71-46E6-8D56-78FD26AA196E}"/>
              </a:ext>
            </a:extLst>
          </p:cNvPr>
          <p:cNvCxnSpPr/>
          <p:nvPr/>
        </p:nvCxnSpPr>
        <p:spPr>
          <a:xfrm flipV="1">
            <a:off x="1441342" y="3735092"/>
            <a:ext cx="3890075" cy="1084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E30537C-7EAF-48DF-979E-F4218F99B9A8}"/>
              </a:ext>
            </a:extLst>
          </p:cNvPr>
          <p:cNvSpPr txBox="1"/>
          <p:nvPr/>
        </p:nvSpPr>
        <p:spPr>
          <a:xfrm>
            <a:off x="2979425" y="3422276"/>
            <a:ext cx="718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Trend</a:t>
            </a:r>
          </a:p>
        </p:txBody>
      </p:sp>
    </p:spTree>
    <p:extLst>
      <p:ext uri="{BB962C8B-B14F-4D97-AF65-F5344CB8AC3E}">
        <p14:creationId xmlns:p14="http://schemas.microsoft.com/office/powerpoint/2010/main" val="114390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7" grpId="0"/>
      <p:bldP spid="18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DEDB0-A6AB-4000-B8C4-78F4FCEA3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57" y="365044"/>
            <a:ext cx="4995861" cy="1325563"/>
          </a:xfrm>
        </p:spPr>
        <p:txBody>
          <a:bodyPr/>
          <a:lstStyle/>
          <a:p>
            <a:r>
              <a:rPr lang="en-NZ" dirty="0" err="1"/>
              <a:t>stR</a:t>
            </a:r>
            <a:r>
              <a:rPr lang="en-NZ" dirty="0"/>
              <a:t> - Technicalities</a:t>
            </a:r>
          </a:p>
        </p:txBody>
      </p:sp>
      <p:pic>
        <p:nvPicPr>
          <p:cNvPr id="20" name="Picture 19" descr="A white sheet with black letters and numbers&#10;&#10;Description automatically generated">
            <a:extLst>
              <a:ext uri="{FF2B5EF4-FFF2-40B4-BE49-F238E27FC236}">
                <a16:creationId xmlns:a16="http://schemas.microsoft.com/office/drawing/2014/main" id="{E0BD1D3C-1B82-460A-92D2-523765AAF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539" y="615064"/>
            <a:ext cx="6065785" cy="528979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441F2DC-8290-4770-8F4E-D3C862F32BDB}"/>
              </a:ext>
            </a:extLst>
          </p:cNvPr>
          <p:cNvSpPr txBox="1"/>
          <p:nvPr/>
        </p:nvSpPr>
        <p:spPr>
          <a:xfrm>
            <a:off x="162732" y="1718621"/>
            <a:ext cx="579636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NZ" sz="2400" dirty="0"/>
              <a:t>Mostly beyond me.</a:t>
            </a:r>
          </a:p>
          <a:p>
            <a:pPr marL="285750" indent="-285750">
              <a:buFontTx/>
              <a:buChar char="-"/>
            </a:pPr>
            <a:endParaRPr lang="en-NZ" sz="2400" dirty="0"/>
          </a:p>
          <a:p>
            <a:pPr marL="285750" indent="-285750">
              <a:buFontTx/>
              <a:buChar char="-"/>
            </a:pPr>
            <a:r>
              <a:rPr lang="en-NZ" sz="2400" dirty="0"/>
              <a:t>Involves </a:t>
            </a:r>
            <a:r>
              <a:rPr lang="en-NZ" sz="2400" b="1" dirty="0"/>
              <a:t>optimizing</a:t>
            </a:r>
            <a:r>
              <a:rPr lang="en-NZ" sz="2400" dirty="0"/>
              <a:t> (i.e. OLS to make “smooth”) a gigantic sparse matrix encoding previously discussed information.</a:t>
            </a:r>
          </a:p>
          <a:p>
            <a:pPr marL="285750" indent="-285750">
              <a:buFontTx/>
              <a:buChar char="-"/>
            </a:pPr>
            <a:endParaRPr lang="en-NZ" sz="2400" dirty="0"/>
          </a:p>
          <a:p>
            <a:pPr marL="285750" indent="-285750">
              <a:buFontTx/>
              <a:buChar char="-"/>
            </a:pPr>
            <a:r>
              <a:rPr lang="en-NZ" sz="2400" b="1" dirty="0"/>
              <a:t>Regularization</a:t>
            </a:r>
            <a:r>
              <a:rPr lang="en-NZ" sz="2400" dirty="0"/>
              <a:t> term, so similar to Ridge Regression.</a:t>
            </a:r>
          </a:p>
          <a:p>
            <a:pPr marL="285750" indent="-285750">
              <a:buFontTx/>
              <a:buChar char="-"/>
            </a:pPr>
            <a:endParaRPr lang="en-NZ" sz="2400" dirty="0"/>
          </a:p>
          <a:p>
            <a:pPr marL="285750" indent="-285750">
              <a:buFontTx/>
              <a:buChar char="-"/>
            </a:pPr>
            <a:r>
              <a:rPr lang="en-NZ" sz="2400" b="1" dirty="0"/>
              <a:t>Cross-Validation</a:t>
            </a:r>
            <a:r>
              <a:rPr lang="en-NZ" sz="2400" dirty="0"/>
              <a:t> to find optimal hyperparameters (e.g. sigma^2).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48D69A5-90E5-4767-B3AA-60F74C33F0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213" y="5759736"/>
            <a:ext cx="1530132" cy="4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30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865</TotalTime>
  <Words>604</Words>
  <Application>Microsoft Office PowerPoint</Application>
  <PresentationFormat>Widescreen</PresentationFormat>
  <Paragraphs>107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Office Theme</vt:lpstr>
      <vt:lpstr>Decomposing New Zealand’s Electricity Demand using:  stl, mstl, and stR</vt:lpstr>
      <vt:lpstr>Presentation Overview</vt:lpstr>
      <vt:lpstr>New Zealand’s Electricity Demand</vt:lpstr>
      <vt:lpstr>PowerPoint Presentation</vt:lpstr>
      <vt:lpstr>stl - Seasonal-Trend decomposition using LOESS </vt:lpstr>
      <vt:lpstr>PowerPoint Presentation</vt:lpstr>
      <vt:lpstr>stR -  Seasonal-Trend decomposition using Regression </vt:lpstr>
      <vt:lpstr>stR – High Level</vt:lpstr>
      <vt:lpstr>stR - Technicalities</vt:lpstr>
      <vt:lpstr>PowerPoint Presentation</vt:lpstr>
      <vt:lpstr>PowerPoint Presentation</vt:lpstr>
      <vt:lpstr>Residual Analysis (PACF/ACF)</vt:lpstr>
      <vt:lpstr>Benchmark</vt:lpstr>
      <vt:lpstr>Conclusions</vt:lpstr>
      <vt:lpstr>Possible Next Steps</vt:lpstr>
      <vt:lpstr>Thanks, any 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Decomposing New Zealand Electrical Demand using:  stl, mstl, and stR</dc:title>
  <dc:creator>Kane</dc:creator>
  <cp:lastModifiedBy>Kane</cp:lastModifiedBy>
  <cp:revision>181</cp:revision>
  <dcterms:created xsi:type="dcterms:W3CDTF">2024-10-16T03:58:30Z</dcterms:created>
  <dcterms:modified xsi:type="dcterms:W3CDTF">2024-10-16T20:20:55Z</dcterms:modified>
</cp:coreProperties>
</file>

<file path=docProps/thumbnail.jpeg>
</file>